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58" r:id="rId4"/>
    <p:sldId id="260" r:id="rId5"/>
    <p:sldId id="261" r:id="rId6"/>
    <p:sldId id="268" r:id="rId7"/>
    <p:sldId id="269" r:id="rId8"/>
    <p:sldId id="262" r:id="rId9"/>
    <p:sldId id="267" r:id="rId10"/>
    <p:sldId id="263" r:id="rId11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7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437" autoAdjust="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sl-SI" dirty="0"/>
            <a:t>I</a:t>
          </a:r>
          <a:r>
            <a:rPr lang="sl" dirty="0"/>
            <a:t>zpolnjevanje ocenjevalnih lestvic nadarjenosti-učitelji in strokovni delavci šole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75000"/>
          </a:schemeClr>
        </a:solidFill>
      </dgm:spPr>
      <dgm:t>
        <a:bodyPr rtlCol="0"/>
        <a:lstStyle/>
        <a:p>
          <a:pPr rtl="0"/>
          <a:r>
            <a:rPr lang="sl" dirty="0"/>
            <a:t>Testiranje ustvarjalnosti - psiholog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>
        <a:solidFill>
          <a:schemeClr val="bg2">
            <a:lumMod val="25000"/>
          </a:schemeClr>
        </a:solidFill>
      </dgm:spPr>
      <dgm:t>
        <a:bodyPr rtlCol="0"/>
        <a:lstStyle/>
        <a:p>
          <a:pPr rtl="0"/>
          <a:r>
            <a:rPr lang="sl-SI" dirty="0"/>
            <a:t>T</a:t>
          </a:r>
          <a:r>
            <a:rPr lang="sl" dirty="0"/>
            <a:t>estiranje inteligentnosti - psiholog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AA4FAF7-2B1B-440D-AB04-52061A8327A8}" type="pres">
      <dgm:prSet presAssocID="{0EFAF7DB-220E-474B-A306-B18848A2E64E}" presName="node" presStyleLbl="node1" presStyleIdx="0" presStyleCnt="3" custLinFactNeighborX="-27428" custLinFactNeighborY="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3" custLinFactX="18276" custLinFactNeighborX="100000" custLinFactNeighborY="18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3" custScaleY="100034" custLinFactX="-18002" custLinFactNeighborX="-100000" custLinFactNeighborY="-36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0" y="299"/>
          <a:ext cx="2920002" cy="175200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/>
            <a:t>I</a:t>
          </a:r>
          <a:r>
            <a:rPr lang="sl" sz="1800" kern="1200" dirty="0"/>
            <a:t>zpolnjevanje ocenjevalnih lestvic nadarjenosti-učitelji in strokovni delavci šole</a:t>
          </a:r>
        </a:p>
      </dsp:txBody>
      <dsp:txXfrm>
        <a:off x="0" y="299"/>
        <a:ext cx="2920002" cy="1752001"/>
      </dsp:txXfrm>
    </dsp:sp>
    <dsp:sp modelId="{C593AB34-4B84-4F47-A09D-1663F9F71AFC}">
      <dsp:nvSpPr>
        <dsp:cNvPr id="0" name=""/>
        <dsp:cNvSpPr/>
      </dsp:nvSpPr>
      <dsp:spPr>
        <a:xfrm>
          <a:off x="7304641" y="598"/>
          <a:ext cx="2920002" cy="1752001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/>
            <a:t>Testiranje ustvarjalnosti - psiholog</a:t>
          </a:r>
        </a:p>
      </dsp:txBody>
      <dsp:txXfrm>
        <a:off x="7304641" y="598"/>
        <a:ext cx="2920002" cy="1752001"/>
      </dsp:txXfrm>
    </dsp:sp>
    <dsp:sp modelId="{917D3CD9-BA5B-404E-931F-223BF970C99B}">
      <dsp:nvSpPr>
        <dsp:cNvPr id="0" name=""/>
        <dsp:cNvSpPr/>
      </dsp:nvSpPr>
      <dsp:spPr>
        <a:xfrm>
          <a:off x="3617321" y="0"/>
          <a:ext cx="2920002" cy="1752597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/>
            <a:t>T</a:t>
          </a:r>
          <a:r>
            <a:rPr lang="sl" sz="1800" kern="1200" dirty="0"/>
            <a:t>estiranje inteligentnosti - psiholog</a:t>
          </a:r>
        </a:p>
      </dsp:txBody>
      <dsp:txXfrm>
        <a:off x="3617321" y="0"/>
        <a:ext cx="2920002" cy="1752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7.10.2021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7.10.2021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860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298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788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34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7.10.2021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12441" y="2722602"/>
            <a:ext cx="7162800" cy="1828800"/>
          </a:xfrm>
        </p:spPr>
        <p:txBody>
          <a:bodyPr rtlCol="0">
            <a:normAutofit fontScale="90000"/>
          </a:bodyPr>
          <a:lstStyle/>
          <a:p>
            <a:r>
              <a:rPr lang="sl-SI" sz="5600" b="1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/>
            </a:r>
            <a:br>
              <a:rPr lang="sl-SI" sz="5600" b="1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</a:br>
            <a:r>
              <a:rPr lang="sl-SI" sz="5600" b="1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/>
            </a:r>
            <a:br>
              <a:rPr lang="sl-SI" sz="5600" b="1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</a:br>
            <a:r>
              <a:rPr lang="sl-SI" sz="5600" b="1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/>
            </a:r>
            <a:br>
              <a:rPr lang="sl-SI" sz="5600" b="1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</a:br>
            <a:r>
              <a:rPr lang="sl-SI" sz="5600" b="1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Odkrivanje in delo z nadarjenimi učenci v </a:t>
            </a:r>
            <a:r>
              <a:rPr lang="sl-SI" sz="5600" b="1" cap="all" spc="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OŠ</a:t>
            </a:r>
            <a:br>
              <a:rPr lang="sl-SI" sz="5600" b="1" cap="all" spc="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</a:br>
            <a:r>
              <a:rPr lang="sl-SI" sz="5600" b="1" cap="all" spc="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	    </a:t>
            </a:r>
            <a:r>
              <a:rPr lang="sl-SI" sz="2000" b="1" cap="all" spc="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seja sveta staršev </a:t>
            </a:r>
            <a:r>
              <a:rPr lang="sl-SI" sz="2000" b="1" cap="all" spc="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Oš</a:t>
            </a:r>
            <a:r>
              <a:rPr lang="sl-SI" sz="2000" b="1" cap="all" spc="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 Koper</a:t>
            </a:r>
            <a:r>
              <a:rPr lang="sl-SI" sz="2000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/>
            </a:r>
            <a:br>
              <a:rPr lang="sl-SI" sz="2000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</a:b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368800" y="1968500"/>
            <a:ext cx="683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tx2"/>
                </a:solidFill>
              </a:rPr>
              <a:t>„Nadarjenost“ ali ne: vsak učenec ima svoj potencial, ki ga lahko izkoristi sebi v prid, v dejavnostih, ki ga veselijo in s katerimi krepi svoja močna področja</a:t>
            </a:r>
            <a:r>
              <a:rPr lang="sl-SI" b="1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22662" y="1047750"/>
            <a:ext cx="10058402" cy="12192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98589" y="2124075"/>
            <a:ext cx="10058400" cy="42291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rgbClr val="CE711C"/>
                </a:solidFill>
              </a:rPr>
              <a:t>Opredelitev nadarjenih otrok 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rgbClr val="CE711C"/>
                </a:solidFill>
              </a:rPr>
              <a:t>Kako poteka odkrivanje nadarjenih otrok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rgbClr val="CE711C"/>
                </a:solidFill>
              </a:rPr>
              <a:t>Kako poteka testiranje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rgbClr val="CE711C"/>
                </a:solidFill>
              </a:rPr>
              <a:t>Delo z nadarjenimi učenci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olidFill>
                  <a:srgbClr val="CE711C"/>
                </a:solidFill>
              </a:rPr>
              <a:t>Morebitna vprašanja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39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431800" y="698500"/>
            <a:ext cx="11391900" cy="5918200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</a:pPr>
            <a:r>
              <a:rPr lang="sl-SI" sz="2000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Učenec je bil predlagan kot potencialno nadarjen otrok…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</a:pPr>
            <a:r>
              <a:rPr lang="sl-SI" sz="2200" b="1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Koncept odkrivanja in dela z nadarjenimi učenci v devetletni OŠ </a:t>
            </a:r>
            <a:r>
              <a:rPr lang="sl-SI" sz="2000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(1999) opredeljuje </a:t>
            </a:r>
            <a:r>
              <a:rPr lang="sl-SI" sz="2000" u="sng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nadarjene ali talentirane otroke </a:t>
            </a:r>
            <a:r>
              <a:rPr lang="sl-SI" sz="2000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kot: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endParaRPr lang="sl-SI" sz="2000" dirty="0">
              <a:solidFill>
                <a:prstClr val="black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endParaRPr lang="sl-SI" sz="2000" b="1" dirty="0">
              <a:solidFill>
                <a:prstClr val="black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endParaRPr lang="sl-SI" sz="2000" b="1" dirty="0">
              <a:solidFill>
                <a:prstClr val="black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endParaRPr lang="sl-SI" sz="2000" b="1" dirty="0">
              <a:solidFill>
                <a:prstClr val="black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endParaRPr lang="sl-SI" sz="2000" b="1" dirty="0">
              <a:solidFill>
                <a:prstClr val="black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sl-SI" sz="2000" b="1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sl-SI" sz="2000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. Termin „odkrivanje nadarjenih učencev“ označuje </a:t>
            </a:r>
            <a:r>
              <a:rPr lang="sl-SI" sz="2000" b="1" u="sng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proces, ki vključuje</a:t>
            </a:r>
            <a:r>
              <a:rPr lang="sl-SI" sz="2000" dirty="0">
                <a:solidFill>
                  <a:prstClr val="black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Evidentiranje-seznam učencev,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Identifikacijo-testi in ocenjevalne lestvice, 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seznanitev in pridobitev mnenja staršev,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delo z nadarjenimi učenci (spremljanje). </a:t>
            </a:r>
          </a:p>
          <a:p>
            <a:pPr rtl="0"/>
            <a:endParaRPr lang="sl-SI" sz="2000" dirty="0">
              <a:latin typeface="+mj-lt"/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431800" y="2194322"/>
            <a:ext cx="10229850" cy="1695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23900" y="2426494"/>
            <a:ext cx="92011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sl-SI" i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Posameznike, ki izkazujejo </a:t>
            </a:r>
            <a:r>
              <a:rPr lang="sl-SI" b="1" i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visoke dosežke </a:t>
            </a:r>
            <a:r>
              <a:rPr lang="sl-SI" i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ali </a:t>
            </a:r>
            <a:r>
              <a:rPr lang="sl-SI" sz="2000" b="1" i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potenciale</a:t>
            </a:r>
            <a:r>
              <a:rPr lang="sl-SI" i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na intelektualnem, ustvarjalnem, specifično akademskem, vodstvenem ali umetniškem področju in ki poleg rednega šolskega programa potrebujejo posebej prilagojene aktivnosti. </a:t>
            </a:r>
            <a:endParaRPr lang="sl-SI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139700"/>
            <a:ext cx="10058402" cy="1132174"/>
          </a:xfrm>
        </p:spPr>
        <p:txBody>
          <a:bodyPr rtlCol="0">
            <a:normAutofit/>
          </a:bodyPr>
          <a:lstStyle/>
          <a:p>
            <a:pPr rtl="0"/>
            <a:r>
              <a:rPr lang="sl-SI" sz="3200" dirty="0"/>
              <a:t>1. stopnja: </a:t>
            </a:r>
            <a:r>
              <a:rPr lang="sl-SI" sz="3200" b="1" dirty="0"/>
              <a:t>Evidentiranje</a:t>
            </a:r>
            <a:r>
              <a:rPr lang="sl-SI" sz="3200" dirty="0"/>
              <a:t> učencev, ki bi lahko bili nadarjeni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812800" y="1474726"/>
            <a:ext cx="1075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/>
              <a:t> izvede </a:t>
            </a:r>
            <a:r>
              <a:rPr lang="en-US" dirty="0"/>
              <a:t>se </a:t>
            </a:r>
            <a:r>
              <a:rPr lang="en-US" dirty="0" err="1"/>
              <a:t>konec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triade</a:t>
            </a:r>
            <a:r>
              <a:rPr lang="en-US" dirty="0"/>
              <a:t> oz. v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triadi</a:t>
            </a:r>
            <a:r>
              <a:rPr lang="sl-SI" b="1" dirty="0"/>
              <a:t> OŠ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/>
              <a:t>Učenci so evidentirani na podlagi različnih </a:t>
            </a:r>
            <a:r>
              <a:rPr lang="sl-SI" b="1" dirty="0"/>
              <a:t>kriterijev</a:t>
            </a:r>
            <a:r>
              <a:rPr lang="sl-SI" dirty="0"/>
              <a:t>: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673859" y="290262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Učni uspeh 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33318" y="344048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Dosežki na likovni, glasbeni, tehniški, </a:t>
            </a:r>
          </a:p>
          <a:p>
            <a:r>
              <a:rPr lang="sl-SI" dirty="0"/>
              <a:t>športni ali drugi dejavnosti …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924300" y="4244885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Učiteljevo mnenje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007100" y="482715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tekmovanja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7802632" y="4104838"/>
            <a:ext cx="196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hobiji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515350" y="297510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Mnenje svetovalne službe…</a:t>
            </a:r>
          </a:p>
        </p:txBody>
      </p:sp>
      <p:cxnSp>
        <p:nvCxnSpPr>
          <p:cNvPr id="15" name="Ukrivljen povezovalnik 14"/>
          <p:cNvCxnSpPr/>
          <p:nvPr/>
        </p:nvCxnSpPr>
        <p:spPr>
          <a:xfrm rot="10800000" flipV="1">
            <a:off x="2235200" y="2276386"/>
            <a:ext cx="2006600" cy="826532"/>
          </a:xfrm>
          <a:prstGeom prst="curvedConnector3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Ukrivljen povezovalnik 24"/>
          <p:cNvCxnSpPr/>
          <p:nvPr/>
        </p:nvCxnSpPr>
        <p:spPr>
          <a:xfrm rot="5400000">
            <a:off x="4288651" y="2605560"/>
            <a:ext cx="1150898" cy="457200"/>
          </a:xfrm>
          <a:prstGeom prst="curvedConnector3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Ukrivljen povezovalnik 26"/>
          <p:cNvCxnSpPr/>
          <p:nvPr/>
        </p:nvCxnSpPr>
        <p:spPr>
          <a:xfrm rot="5400000">
            <a:off x="4945186" y="2871821"/>
            <a:ext cx="2123828" cy="622300"/>
          </a:xfrm>
          <a:prstGeom prst="curvedConnector3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>
            <a:off x="6858000" y="2130522"/>
            <a:ext cx="114300" cy="26871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>
            <a:off x="7150100" y="2118448"/>
            <a:ext cx="1103382" cy="187823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Ukrivljen povezovalnik 32"/>
          <p:cNvCxnSpPr/>
          <p:nvPr/>
        </p:nvCxnSpPr>
        <p:spPr>
          <a:xfrm>
            <a:off x="7376284" y="1961468"/>
            <a:ext cx="1139066" cy="1033704"/>
          </a:xfrm>
          <a:prstGeom prst="curvedConnector3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jeZBesedilom 33"/>
          <p:cNvSpPr txBox="1"/>
          <p:nvPr/>
        </p:nvSpPr>
        <p:spPr>
          <a:xfrm>
            <a:off x="433318" y="5635037"/>
            <a:ext cx="1090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2"/>
                </a:solidFill>
              </a:rPr>
              <a:t>V skupino evidentiranih učencev so izbrani učenci, ki izpolnjujejo </a:t>
            </a:r>
            <a:r>
              <a:rPr lang="sl-SI" u="sng" dirty="0">
                <a:solidFill>
                  <a:schemeClr val="tx2"/>
                </a:solidFill>
              </a:rPr>
              <a:t>vsaj enega </a:t>
            </a:r>
            <a:r>
              <a:rPr lang="sl-SI" dirty="0">
                <a:solidFill>
                  <a:schemeClr val="tx2"/>
                </a:solidFill>
              </a:rPr>
              <a:t>od navedenih kriterijev. To je širša skupina učencev, ki </a:t>
            </a:r>
            <a:r>
              <a:rPr lang="sl-SI" sz="2000" b="1" u="sng" dirty="0">
                <a:solidFill>
                  <a:schemeClr val="tx2"/>
                </a:solidFill>
              </a:rPr>
              <a:t>bi lahko bili </a:t>
            </a:r>
            <a:r>
              <a:rPr lang="sl-SI" sz="2000" u="sng" dirty="0">
                <a:solidFill>
                  <a:schemeClr val="tx2"/>
                </a:solidFill>
              </a:rPr>
              <a:t>nadarjeni</a:t>
            </a:r>
            <a:r>
              <a:rPr lang="sl-SI" dirty="0">
                <a:solidFill>
                  <a:schemeClr val="tx2"/>
                </a:solidFill>
              </a:rPr>
              <a:t>. Evidenco vodi šolska svetovalna služba</a:t>
            </a:r>
            <a:r>
              <a:rPr lang="sl-S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sl-SI" dirty="0"/>
              <a:t>2. stopnja: </a:t>
            </a:r>
            <a:r>
              <a:rPr lang="sl-SI" b="1" dirty="0"/>
              <a:t>Identifikacija</a:t>
            </a:r>
            <a:r>
              <a:rPr lang="sl-SI" dirty="0"/>
              <a:t> nadarjenih učencev – podrobnejša obravnava evidentiranih učencev</a:t>
            </a:r>
          </a:p>
        </p:txBody>
      </p:sp>
      <p:graphicFrame>
        <p:nvGraphicFramePr>
          <p:cNvPr id="9" name="Označba mesta za vsebino 8" descr="Osnovni seznam blokov prikazuje 6 skupin polj, vsako drugačne barve, razporejenih od leve proti desni in od zgoraj navzdol po vrsticah z 2 poljema v vsaki vrstici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5770451"/>
              </p:ext>
            </p:extLst>
          </p:nvPr>
        </p:nvGraphicFramePr>
        <p:xfrm>
          <a:off x="501652" y="2962274"/>
          <a:ext cx="10621962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lak 2"/>
          <p:cNvSpPr/>
          <p:nvPr/>
        </p:nvSpPr>
        <p:spPr>
          <a:xfrm>
            <a:off x="6445250" y="1612899"/>
            <a:ext cx="5194300" cy="125730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251700" y="2002303"/>
            <a:ext cx="417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Pridobitev soglasja staršev za identifikacijo nadarjenosti!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31385">
            <a:off x="1580483" y="4947388"/>
            <a:ext cx="1078587" cy="77965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663555" y="5394576"/>
            <a:ext cx="831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2"/>
                </a:solidFill>
              </a:rPr>
              <a:t>Učenci so ocenjeni na 9 področjih:  učno, voditeljsko, tehnično, gibalno, literarno, likovno, dramsko, glasbeno in filmsko področje.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Psihološka testiranja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1044575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rgbClr val="FFC000"/>
                </a:solidFill>
              </a:rPr>
              <a:t>test ustvarjalnosti besedni del (mislimo ustvarjalno z besedami)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1654175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test splošnih intelektualnih sposobnosti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58812" y="3781425"/>
            <a:ext cx="1005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Testiranje: </a:t>
            </a:r>
            <a:r>
              <a:rPr lang="sl-SI" dirty="0">
                <a:solidFill>
                  <a:schemeClr val="tx2"/>
                </a:solidFill>
              </a:rPr>
              <a:t>v prvih šolskih urah</a:t>
            </a:r>
            <a:r>
              <a:rPr lang="sl-SI" dirty="0" smtClean="0">
                <a:solidFill>
                  <a:schemeClr val="tx2"/>
                </a:solidFill>
              </a:rPr>
              <a:t>, od 8.20 do 11.00 (vmes malica), načrtovano  </a:t>
            </a:r>
            <a:r>
              <a:rPr lang="sl-SI" dirty="0">
                <a:solidFill>
                  <a:schemeClr val="tx2"/>
                </a:solidFill>
              </a:rPr>
              <a:t>v </a:t>
            </a:r>
            <a:r>
              <a:rPr lang="sl-SI" dirty="0" smtClean="0">
                <a:solidFill>
                  <a:schemeClr val="tx2"/>
                </a:solidFill>
              </a:rPr>
              <a:t>oktobru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l-SI" dirty="0">
                <a:solidFill>
                  <a:schemeClr val="tx2"/>
                </a:solidFill>
              </a:rPr>
              <a:t>2021, v razredu (do </a:t>
            </a:r>
            <a:r>
              <a:rPr lang="sl-SI" dirty="0" smtClean="0">
                <a:solidFill>
                  <a:schemeClr val="tx2"/>
                </a:solidFill>
              </a:rPr>
              <a:t>13 učencev), med učenci razdalja</a:t>
            </a:r>
            <a:endParaRPr lang="sl-SI" b="1" dirty="0">
              <a:solidFill>
                <a:schemeClr val="tx2"/>
              </a:solidFill>
            </a:endParaRPr>
          </a:p>
          <a:p>
            <a:r>
              <a:rPr lang="sl-SI" b="1" dirty="0" smtClean="0">
                <a:solidFill>
                  <a:schemeClr val="tx2"/>
                </a:solidFill>
              </a:rPr>
              <a:t>Rezultati </a:t>
            </a:r>
            <a:r>
              <a:rPr lang="sl-SI" b="1" dirty="0">
                <a:solidFill>
                  <a:schemeClr val="tx2"/>
                </a:solidFill>
              </a:rPr>
              <a:t>in povratna informacija: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odvisno</a:t>
            </a:r>
            <a:r>
              <a:rPr lang="en-US" dirty="0">
                <a:solidFill>
                  <a:schemeClr val="tx2"/>
                </a:solidFill>
              </a:rPr>
              <a:t> od </a:t>
            </a:r>
            <a:r>
              <a:rPr lang="en-US" dirty="0" err="1">
                <a:solidFill>
                  <a:schemeClr val="tx2"/>
                </a:solidFill>
              </a:rPr>
              <a:t>obremenjenosti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psihologinje-zunanje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sodelavke</a:t>
            </a:r>
            <a:endParaRPr lang="sl-SI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Rezultat pove le, da ima določen učenec potencial, ki ga pa mora </a:t>
            </a:r>
            <a:r>
              <a:rPr lang="sl-SI" sz="2400" b="1" dirty="0">
                <a:solidFill>
                  <a:schemeClr val="tx2"/>
                </a:solidFill>
              </a:rPr>
              <a:t>razvijati</a:t>
            </a:r>
            <a:r>
              <a:rPr lang="sl-SI" sz="2300" b="1" dirty="0">
                <a:solidFill>
                  <a:schemeClr val="tx2"/>
                </a:solidFill>
              </a:rPr>
              <a:t>.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1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51" y="1990726"/>
            <a:ext cx="10540898" cy="35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117600" y="1079500"/>
            <a:ext cx="528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tx2"/>
                </a:solidFill>
              </a:rPr>
              <a:t>Seznanitev in pridobitev mnenja staršev:</a:t>
            </a:r>
          </a:p>
          <a:p>
            <a:endParaRPr lang="sl-SI" sz="3200" b="1" dirty="0">
              <a:solidFill>
                <a:schemeClr val="tx2"/>
              </a:solidFill>
            </a:endParaRPr>
          </a:p>
          <a:p>
            <a:r>
              <a:rPr lang="sl-SI" sz="2800" dirty="0">
                <a:solidFill>
                  <a:schemeClr val="tx2"/>
                </a:solidFill>
              </a:rPr>
              <a:t>svetovalna služba </a:t>
            </a:r>
            <a:r>
              <a:rPr lang="en-US" sz="2800" u="sng" dirty="0" err="1">
                <a:solidFill>
                  <a:schemeClr val="tx2"/>
                </a:solidFill>
              </a:rPr>
              <a:t>pisno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seznani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starše</a:t>
            </a:r>
            <a:r>
              <a:rPr lang="en-US" sz="2800" dirty="0" smtClean="0">
                <a:solidFill>
                  <a:schemeClr val="tx2"/>
                </a:solidFill>
              </a:rPr>
              <a:t>;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zainteresirani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starši</a:t>
            </a:r>
            <a:r>
              <a:rPr lang="en-US" sz="2800" dirty="0">
                <a:solidFill>
                  <a:schemeClr val="tx2"/>
                </a:solidFill>
              </a:rPr>
              <a:t> se </a:t>
            </a:r>
            <a:r>
              <a:rPr lang="en-US" sz="2800" dirty="0" err="1">
                <a:solidFill>
                  <a:schemeClr val="tx2"/>
                </a:solidFill>
              </a:rPr>
              <a:t>lahko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naročijo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vpogled</a:t>
            </a:r>
            <a:r>
              <a:rPr lang="en-US" sz="2800" dirty="0">
                <a:solidFill>
                  <a:schemeClr val="tx2"/>
                </a:solidFill>
              </a:rPr>
              <a:t> in  </a:t>
            </a:r>
            <a:r>
              <a:rPr lang="en-US" sz="2800" dirty="0" err="1">
                <a:solidFill>
                  <a:schemeClr val="tx2"/>
                </a:solidFill>
              </a:rPr>
              <a:t>predstavitev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rezultatov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ki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jih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izvede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psihologinja</a:t>
            </a:r>
            <a:r>
              <a:rPr lang="sl-SI" sz="2800" dirty="0" smtClean="0">
                <a:solidFill>
                  <a:schemeClr val="tx2"/>
                </a:solidFill>
              </a:rPr>
              <a:t> (dogovor)</a:t>
            </a:r>
            <a:endParaRPr lang="sl-SI" sz="2800" dirty="0">
              <a:solidFill>
                <a:schemeClr val="tx2"/>
              </a:solidFill>
            </a:endParaRPr>
          </a:p>
          <a:p>
            <a:endParaRPr lang="sl-SI" sz="3200" dirty="0"/>
          </a:p>
        </p:txBody>
      </p:sp>
      <p:sp>
        <p:nvSpPr>
          <p:cNvPr id="7" name="Oblak 6"/>
          <p:cNvSpPr/>
          <p:nvPr/>
        </p:nvSpPr>
        <p:spPr>
          <a:xfrm>
            <a:off x="7581900" y="647700"/>
            <a:ext cx="4368800" cy="2895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8426450" y="1255693"/>
            <a:ext cx="321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Pridobitev pisnega soglasja staršev za nadaljevanje spremljanja otrokovega napredka.</a:t>
            </a: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4. DELO Z NADARJENIMI UČENCI 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1536700" y="21971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PRIPRAVA INDIVIDUALIZIRANEGA PROGRAMA DELA-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podlagi</a:t>
            </a:r>
            <a:r>
              <a:rPr lang="en-US" b="1" dirty="0"/>
              <a:t> </a:t>
            </a:r>
            <a:r>
              <a:rPr lang="en-US" b="1" dirty="0" err="1"/>
              <a:t>vprašalnika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 smtClean="0"/>
              <a:t>učence</a:t>
            </a:r>
            <a:r>
              <a:rPr lang="en-US" b="1" dirty="0" smtClean="0"/>
              <a:t> </a:t>
            </a:r>
            <a:r>
              <a:rPr lang="en-US" b="1" dirty="0" err="1"/>
              <a:t>svetovalna</a:t>
            </a:r>
            <a:r>
              <a:rPr lang="en-US" b="1" dirty="0"/>
              <a:t> </a:t>
            </a:r>
            <a:r>
              <a:rPr lang="en-US" b="1" dirty="0" err="1"/>
              <a:t>služba</a:t>
            </a:r>
            <a:r>
              <a:rPr lang="en-US" b="1" dirty="0"/>
              <a:t> </a:t>
            </a:r>
            <a:r>
              <a:rPr lang="en-US" b="1" dirty="0" err="1"/>
              <a:t>opravi</a:t>
            </a:r>
            <a:r>
              <a:rPr lang="en-US" b="1" dirty="0"/>
              <a:t> </a:t>
            </a:r>
            <a:r>
              <a:rPr lang="en-US" b="1" dirty="0" err="1"/>
              <a:t>razgovor</a:t>
            </a:r>
            <a:r>
              <a:rPr lang="en-US" b="1" dirty="0"/>
              <a:t> s </a:t>
            </a:r>
            <a:r>
              <a:rPr lang="en-US" b="1" dirty="0" err="1"/>
              <a:t>posameznikom</a:t>
            </a:r>
            <a:r>
              <a:rPr lang="en-US" b="1" dirty="0"/>
              <a:t> in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podlagi</a:t>
            </a:r>
            <a:r>
              <a:rPr lang="en-US" b="1" dirty="0"/>
              <a:t> </a:t>
            </a:r>
            <a:r>
              <a:rPr lang="en-US" b="1" dirty="0" err="1"/>
              <a:t>interesov</a:t>
            </a:r>
            <a:r>
              <a:rPr lang="en-US" b="1" dirty="0"/>
              <a:t> </a:t>
            </a:r>
            <a:r>
              <a:rPr lang="en-US" b="1" dirty="0" err="1"/>
              <a:t>učenca</a:t>
            </a:r>
            <a:r>
              <a:rPr lang="en-US" b="1" dirty="0"/>
              <a:t> se </a:t>
            </a:r>
            <a:r>
              <a:rPr lang="en-US" b="1" dirty="0" err="1"/>
              <a:t>izdela</a:t>
            </a:r>
            <a:r>
              <a:rPr lang="en-US" b="1" dirty="0"/>
              <a:t> program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226300" y="1892300"/>
            <a:ext cx="3897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Individualizacija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diferencijacija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znotraj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pouka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s</a:t>
            </a:r>
            <a:r>
              <a:rPr lang="sl-SI" dirty="0" err="1">
                <a:solidFill>
                  <a:schemeClr val="bg2">
                    <a:lumMod val="50000"/>
                  </a:schemeClr>
                </a:solidFill>
              </a:rPr>
              <a:t>odelovanje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na ustvarjalnih taborih, 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pri dodatnem pouku, 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priprava na udeležbo na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sl-SI" dirty="0" err="1">
                <a:solidFill>
                  <a:schemeClr val="bg2">
                    <a:lumMod val="50000"/>
                  </a:schemeClr>
                </a:solidFill>
              </a:rPr>
              <a:t>kmovanjih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raziskovalne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naloge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izbirni predmeti, 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dnevi dejavnosti… 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narave, ilustriran načrt pokrajine (širok zaslon)</Template>
  <TotalTime>1347</TotalTime>
  <Words>502</Words>
  <Application>Microsoft Office PowerPoint</Application>
  <PresentationFormat>Širokozaslonsko</PresentationFormat>
  <Paragraphs>62</Paragraphs>
  <Slides>10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</vt:lpstr>
      <vt:lpstr>Segoe Print</vt:lpstr>
      <vt:lpstr>Segoe UI</vt:lpstr>
      <vt:lpstr>Tw Cen MT</vt:lpstr>
      <vt:lpstr>Tw Cen MT Condensed</vt:lpstr>
      <vt:lpstr>Wingdings</vt:lpstr>
      <vt:lpstr>Slika narave 16x9</vt:lpstr>
      <vt:lpstr>   Odkrivanje in delo z nadarjenimi učenci v OŠ      seja sveta staršev Oš Koper  </vt:lpstr>
      <vt:lpstr>PowerPointova predstavitev</vt:lpstr>
      <vt:lpstr>PowerPointova predstavitev</vt:lpstr>
      <vt:lpstr>1. stopnja: Evidentiranje učencev, ki bi lahko bili nadarjeni</vt:lpstr>
      <vt:lpstr>2. stopnja: Identifikacija nadarjenih učencev – podrobnejša obravnava evidentiranih učencev</vt:lpstr>
      <vt:lpstr>3. Psihološka testiranja</vt:lpstr>
      <vt:lpstr>PowerPointova predstavitev</vt:lpstr>
      <vt:lpstr>PowerPointova predstavitev</vt:lpstr>
      <vt:lpstr>4. DELO Z NADARJENIMI UČENCI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Odkrivanje in delo z nadarjenimi učenci v OŠ</dc:title>
  <dc:creator>Lenovo1</dc:creator>
  <cp:lastModifiedBy>Mirella Baruca</cp:lastModifiedBy>
  <cp:revision>47</cp:revision>
  <dcterms:created xsi:type="dcterms:W3CDTF">2017-03-13T10:34:36Z</dcterms:created>
  <dcterms:modified xsi:type="dcterms:W3CDTF">2021-10-07T14:02:03Z</dcterms:modified>
</cp:coreProperties>
</file>